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8"/>
  </p:notesMasterIdLst>
  <p:handoutMasterIdLst>
    <p:handoutMasterId r:id="rId39"/>
  </p:handoutMasterIdLst>
  <p:sldIdLst>
    <p:sldId id="256" r:id="rId2"/>
    <p:sldId id="497" r:id="rId3"/>
    <p:sldId id="498" r:id="rId4"/>
    <p:sldId id="314" r:id="rId5"/>
    <p:sldId id="486" r:id="rId6"/>
    <p:sldId id="487" r:id="rId7"/>
    <p:sldId id="488" r:id="rId8"/>
    <p:sldId id="489" r:id="rId9"/>
    <p:sldId id="315" r:id="rId10"/>
    <p:sldId id="318" r:id="rId11"/>
    <p:sldId id="317" r:id="rId12"/>
    <p:sldId id="281" r:id="rId13"/>
    <p:sldId id="283" r:id="rId14"/>
    <p:sldId id="284" r:id="rId15"/>
    <p:sldId id="285" r:id="rId16"/>
    <p:sldId id="286" r:id="rId17"/>
    <p:sldId id="495" r:id="rId18"/>
    <p:sldId id="494" r:id="rId19"/>
    <p:sldId id="496" r:id="rId20"/>
    <p:sldId id="483" r:id="rId21"/>
    <p:sldId id="485" r:id="rId22"/>
    <p:sldId id="319" r:id="rId23"/>
    <p:sldId id="320" r:id="rId24"/>
    <p:sldId id="321" r:id="rId25"/>
    <p:sldId id="322" r:id="rId26"/>
    <p:sldId id="323" r:id="rId27"/>
    <p:sldId id="324" r:id="rId28"/>
    <p:sldId id="326" r:id="rId29"/>
    <p:sldId id="327" r:id="rId30"/>
    <p:sldId id="490" r:id="rId31"/>
    <p:sldId id="491" r:id="rId32"/>
    <p:sldId id="325" r:id="rId33"/>
    <p:sldId id="492" r:id="rId34"/>
    <p:sldId id="493" r:id="rId35"/>
    <p:sldId id="328" r:id="rId36"/>
    <p:sldId id="292" r:id="rId37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95" autoAdjust="0"/>
    <p:restoredTop sz="92441" autoAdjust="0"/>
  </p:normalViewPr>
  <p:slideViewPr>
    <p:cSldViewPr>
      <p:cViewPr>
        <p:scale>
          <a:sx n="96" d="100"/>
          <a:sy n="96" d="100"/>
        </p:scale>
        <p:origin x="440" y="272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pps.bea.gov/scb/2020/07-july/pdf/0720-quarterly-international-transactions.pdf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pps.bea.gov/scb/2020/07-july/pdf/0720-quarterly-international-transactions.pdf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apps.bea.gov/scb/2020/07-july/pdf/0720-quarterly-international-transactions.pdf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pps.bea.gov/scb/2020/07-july/pdf/0720-quarterly-international-transactions.pdf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s.bea.gov/scb/2020/07-july/pdf/0720-quarterly-international-transactions.pdf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Garber, Molly, “U.S. International Transactions:  First Quarter 2020,”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Survey of Current Business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100(7), July 2020.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https://apps.bea.gov/scb/2020/07-july/pdf/0720-quarterly-international-transactions.pdf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1567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Garber, Molly, “U.S. International Transactions:  First Quarter 2020,”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Survey of Current Business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100(7), July 2020.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https://apps.bea.gov/scb/2020/07-july/pdf/0720-quarterly-international-transactions.pdf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2570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Garber, Molly, “U.S. International Transactions:  First Quarter 2020,”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Survey of Current Business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100(7), July 2020.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https://apps.bea.gov/scb/2020/07-july/pdf/0720-quarterly-international-transactions.pdf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0006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Garber, Molly, “U.S. International Transactions:  First Quarter 2020,”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Survey of Current Business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100(7), July 2020.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https://apps.bea.gov/scb/2020/07-july/pdf/0720-quarterly-international-transactions.pdf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0626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Garber, Molly, “U.S. International Transactions:  First Quarter 2020,”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Survey of Current Business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100(7), July 2020.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https://apps.bea.gov/scb/2020/07-july/pdf/0720-quarterly-international-transactions.pdf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7229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FRED, </a:t>
            </a:r>
          </a:p>
          <a:p>
            <a:r>
              <a:rPr lang="en-US" dirty="0"/>
              <a:t>https://</a:t>
            </a:r>
            <a:r>
              <a:rPr lang="en-US" dirty="0" err="1"/>
              <a:t>fred.stlouisfed.org</a:t>
            </a:r>
            <a:r>
              <a:rPr lang="en-US" dirty="0"/>
              <a:t>/series/BOPGSTB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8173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FRED, </a:t>
            </a:r>
          </a:p>
          <a:p>
            <a:r>
              <a:rPr lang="en-US" dirty="0"/>
              <a:t>https://</a:t>
            </a:r>
            <a:r>
              <a:rPr lang="en-US" dirty="0" err="1"/>
              <a:t>fred.stlouisfed.org</a:t>
            </a:r>
            <a:r>
              <a:rPr lang="en-US" dirty="0"/>
              <a:t>/series/BOPGSTB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17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6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3600" b="1" dirty="0"/>
              <a:t>International Transactions </a:t>
            </a:r>
            <a:br>
              <a:rPr lang="en-US" sz="3600" b="1" dirty="0"/>
            </a:br>
            <a:r>
              <a:rPr lang="en-US" sz="3600" b="1" dirty="0"/>
              <a:t>and the Trade Balance</a:t>
            </a:r>
            <a:br>
              <a:rPr lang="en-US" sz="3600" b="1" dirty="0"/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2020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The Balance of Payments Accounts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Recording International Transactions</a:t>
            </a:r>
          </a:p>
          <a:p>
            <a:pPr lvl="1"/>
            <a:r>
              <a:rPr lang="en-US" dirty="0"/>
              <a:t>Current versus Financial Accounts</a:t>
            </a:r>
          </a:p>
          <a:p>
            <a:pPr lvl="2"/>
            <a:r>
              <a:rPr lang="en-US" dirty="0"/>
              <a:t>Financial account is (only) </a:t>
            </a:r>
            <a:r>
              <a:rPr lang="en-US" u="sng" dirty="0"/>
              <a:t>changes</a:t>
            </a:r>
            <a:r>
              <a:rPr lang="en-US" dirty="0"/>
              <a:t> in holding of assets by one country in another</a:t>
            </a:r>
          </a:p>
          <a:p>
            <a:pPr lvl="2"/>
            <a:r>
              <a:rPr lang="en-US" dirty="0"/>
              <a:t>Current account is everything else</a:t>
            </a:r>
          </a:p>
          <a:p>
            <a:pPr lvl="3"/>
            <a:r>
              <a:rPr lang="en-US" dirty="0"/>
              <a:t>Trade (both goods and services)</a:t>
            </a:r>
          </a:p>
          <a:p>
            <a:pPr lvl="3"/>
            <a:r>
              <a:rPr lang="en-US" dirty="0"/>
              <a:t>Income payments (wages, interest, &amp; dividends)</a:t>
            </a:r>
          </a:p>
          <a:p>
            <a:pPr lvl="3"/>
            <a:r>
              <a:rPr lang="en-US" dirty="0"/>
              <a:t>Transfers (Gifts, remittances, and foreign aid)</a:t>
            </a:r>
          </a:p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8EB0A4-F2A2-BE41-AF96-4A23D83A8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4509F8-584B-1B4C-B6C5-11D1F3C1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14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15AC646-43F3-1341-B705-533E24AD93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5333308"/>
              </p:ext>
            </p:extLst>
          </p:nvPr>
        </p:nvGraphicFramePr>
        <p:xfrm>
          <a:off x="685800" y="1066800"/>
          <a:ext cx="7696199" cy="5191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9422">
                  <a:extLst>
                    <a:ext uri="{9D8B030D-6E8A-4147-A177-3AD203B41FA5}">
                      <a16:colId xmlns:a16="http://schemas.microsoft.com/office/drawing/2014/main" val="3971772353"/>
                    </a:ext>
                  </a:extLst>
                </a:gridCol>
                <a:gridCol w="259422">
                  <a:extLst>
                    <a:ext uri="{9D8B030D-6E8A-4147-A177-3AD203B41FA5}">
                      <a16:colId xmlns:a16="http://schemas.microsoft.com/office/drawing/2014/main" val="2727255853"/>
                    </a:ext>
                  </a:extLst>
                </a:gridCol>
                <a:gridCol w="259422">
                  <a:extLst>
                    <a:ext uri="{9D8B030D-6E8A-4147-A177-3AD203B41FA5}">
                      <a16:colId xmlns:a16="http://schemas.microsoft.com/office/drawing/2014/main" val="2402461476"/>
                    </a:ext>
                  </a:extLst>
                </a:gridCol>
                <a:gridCol w="4842553">
                  <a:extLst>
                    <a:ext uri="{9D8B030D-6E8A-4147-A177-3AD203B41FA5}">
                      <a16:colId xmlns:a16="http://schemas.microsoft.com/office/drawing/2014/main" val="797208050"/>
                    </a:ext>
                  </a:extLst>
                </a:gridCol>
                <a:gridCol w="1124164">
                  <a:extLst>
                    <a:ext uri="{9D8B030D-6E8A-4147-A177-3AD203B41FA5}">
                      <a16:colId xmlns:a16="http://schemas.microsoft.com/office/drawing/2014/main" val="3302512401"/>
                    </a:ext>
                  </a:extLst>
                </a:gridCol>
                <a:gridCol w="951216">
                  <a:extLst>
                    <a:ext uri="{9D8B030D-6E8A-4147-A177-3AD203B41FA5}">
                      <a16:colId xmlns:a16="http://schemas.microsoft.com/office/drawing/2014/main" val="430249435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r>
                        <a:rPr lang="en-US" dirty="0"/>
                        <a:t>Accounts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Credits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Debits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1684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dirty="0"/>
                        <a:t>Current Account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28084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Exports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6337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Goods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1603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Services (including investment income rcvd)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65030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Imports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31406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Goods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1665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Services (including investment income paid)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08857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Transfers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 (in)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– (out)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9282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9373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dirty="0"/>
                        <a:t>Financial Account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60916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8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Change in</a:t>
                      </a:r>
                      <a:r>
                        <a:rPr lang="en-US" sz="180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US 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assets held abroad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8586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800" u="sng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Change in</a:t>
                      </a:r>
                      <a:r>
                        <a:rPr lang="en-US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foreign holdings of assets in US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+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4271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9613861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F5063E20-051F-A749-BD0C-43D972FAD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sz="3600" dirty="0"/>
              <a:t>The Balance of Payments Accounts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3F5756-C592-6846-8DBC-F08EA9461191}"/>
              </a:ext>
            </a:extLst>
          </p:cNvPr>
          <p:cNvSpPr txBox="1"/>
          <p:nvPr/>
        </p:nvSpPr>
        <p:spPr>
          <a:xfrm>
            <a:off x="3165764" y="4419600"/>
            <a:ext cx="5943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Balance on Current Account:   Credits minus Debits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CA27F7E-60D5-3041-B829-604EDB710435}"/>
              </a:ext>
            </a:extLst>
          </p:cNvPr>
          <p:cNvCxnSpPr/>
          <p:nvPr/>
        </p:nvCxnSpPr>
        <p:spPr>
          <a:xfrm>
            <a:off x="990600" y="4419600"/>
            <a:ext cx="73914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AB5090C-33B8-2641-A996-C998A2FB075A}"/>
              </a:ext>
            </a:extLst>
          </p:cNvPr>
          <p:cNvSpPr txBox="1"/>
          <p:nvPr/>
        </p:nvSpPr>
        <p:spPr>
          <a:xfrm>
            <a:off x="2895600" y="5943600"/>
            <a:ext cx="594360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Balance on Financial  Account:   Credits minus Debits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DD63909-3B80-904A-8219-B1AEB266FF50}"/>
              </a:ext>
            </a:extLst>
          </p:cNvPr>
          <p:cNvCxnSpPr/>
          <p:nvPr/>
        </p:nvCxnSpPr>
        <p:spPr>
          <a:xfrm>
            <a:off x="990600" y="5900737"/>
            <a:ext cx="73914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9207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9718C9F-20E1-FE4F-AA18-D12E470C18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76927"/>
            <a:ext cx="9144000" cy="4104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8323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006FB1F-53EC-1D44-959F-47D2797705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091" y="0"/>
            <a:ext cx="8081818" cy="6858000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12CDF9F-BD25-4246-99F2-B44326C4925A}"/>
              </a:ext>
            </a:extLst>
          </p:cNvPr>
          <p:cNvCxnSpPr/>
          <p:nvPr/>
        </p:nvCxnSpPr>
        <p:spPr>
          <a:xfrm>
            <a:off x="2514600" y="2971800"/>
            <a:ext cx="838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617D4DBC-B8F8-E04C-B750-4EEF6A5B6C21}"/>
              </a:ext>
            </a:extLst>
          </p:cNvPr>
          <p:cNvSpPr txBox="1"/>
          <p:nvPr/>
        </p:nvSpPr>
        <p:spPr>
          <a:xfrm>
            <a:off x="3276600" y="2667000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Ignore this.</a:t>
            </a:r>
          </a:p>
          <a:p>
            <a:r>
              <a:rPr lang="en-US" dirty="0">
                <a:solidFill>
                  <a:srgbClr val="FF0000"/>
                </a:solidFill>
              </a:rPr>
              <a:t>It’s small.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0B3AEDC-63FC-B546-8C78-E0D52B94756E}"/>
              </a:ext>
            </a:extLst>
          </p:cNvPr>
          <p:cNvCxnSpPr>
            <a:cxnSpLocks/>
          </p:cNvCxnSpPr>
          <p:nvPr/>
        </p:nvCxnSpPr>
        <p:spPr>
          <a:xfrm>
            <a:off x="2348133" y="5224975"/>
            <a:ext cx="1143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32FB704-8C79-2943-B379-D66139FF46AC}"/>
              </a:ext>
            </a:extLst>
          </p:cNvPr>
          <p:cNvSpPr txBox="1"/>
          <p:nvPr/>
        </p:nvSpPr>
        <p:spPr>
          <a:xfrm>
            <a:off x="3480580" y="4981136"/>
            <a:ext cx="17338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Really, errors and omissions</a:t>
            </a:r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C5F2388E-CA46-AE48-8629-7414787A7CD7}"/>
              </a:ext>
            </a:extLst>
          </p:cNvPr>
          <p:cNvSpPr/>
          <p:nvPr/>
        </p:nvSpPr>
        <p:spPr>
          <a:xfrm>
            <a:off x="5032858" y="1982419"/>
            <a:ext cx="221283" cy="801421"/>
          </a:xfrm>
          <a:prstGeom prst="leftBrace">
            <a:avLst>
              <a:gd name="adj1" fmla="val 24403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98A1C6-26E3-8440-B650-A319E10D5FFD}"/>
              </a:ext>
            </a:extLst>
          </p:cNvPr>
          <p:cNvSpPr txBox="1"/>
          <p:nvPr/>
        </p:nvSpPr>
        <p:spPr>
          <a:xfrm>
            <a:off x="2672080" y="2037080"/>
            <a:ext cx="2595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These are all </a:t>
            </a:r>
            <a:r>
              <a:rPr lang="en-US" u="sng" dirty="0">
                <a:solidFill>
                  <a:srgbClr val="FF0000"/>
                </a:solidFill>
              </a:rPr>
              <a:t>debits</a:t>
            </a:r>
            <a:r>
              <a:rPr lang="en-US" dirty="0">
                <a:solidFill>
                  <a:srgbClr val="FF0000"/>
                </a:solidFill>
              </a:rPr>
              <a:t> and therefore </a:t>
            </a:r>
            <a:r>
              <a:rPr lang="en-US" u="sng" dirty="0">
                <a:solidFill>
                  <a:srgbClr val="FF0000"/>
                </a:solidFill>
              </a:rPr>
              <a:t>negative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3" name="Left Brace 12">
            <a:extLst>
              <a:ext uri="{FF2B5EF4-FFF2-40B4-BE49-F238E27FC236}">
                <a16:creationId xmlns:a16="http://schemas.microsoft.com/office/drawing/2014/main" id="{CE0FC85B-06D2-DC49-B939-C93657523DAE}"/>
              </a:ext>
            </a:extLst>
          </p:cNvPr>
          <p:cNvSpPr/>
          <p:nvPr/>
        </p:nvSpPr>
        <p:spPr>
          <a:xfrm>
            <a:off x="5021485" y="3465476"/>
            <a:ext cx="221283" cy="724387"/>
          </a:xfrm>
          <a:prstGeom prst="leftBrace">
            <a:avLst>
              <a:gd name="adj1" fmla="val 24403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9B7F915-7767-8D45-94C4-D2A24DE7EBE3}"/>
              </a:ext>
            </a:extLst>
          </p:cNvPr>
          <p:cNvSpPr txBox="1"/>
          <p:nvPr/>
        </p:nvSpPr>
        <p:spPr>
          <a:xfrm>
            <a:off x="2660707" y="3520137"/>
            <a:ext cx="2595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These are also </a:t>
            </a:r>
            <a:r>
              <a:rPr lang="en-US" u="sng" dirty="0">
                <a:solidFill>
                  <a:srgbClr val="FF0000"/>
                </a:solidFill>
              </a:rPr>
              <a:t>debits</a:t>
            </a:r>
            <a:r>
              <a:rPr lang="en-US" dirty="0">
                <a:solidFill>
                  <a:srgbClr val="FF0000"/>
                </a:solidFill>
              </a:rPr>
              <a:t> and therefore </a:t>
            </a:r>
            <a:r>
              <a:rPr lang="en-US" u="sng" dirty="0">
                <a:solidFill>
                  <a:srgbClr val="FF0000"/>
                </a:solidFill>
              </a:rPr>
              <a:t>negative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155D780-D634-4A48-A832-EEB61BCF4D66}"/>
              </a:ext>
            </a:extLst>
          </p:cNvPr>
          <p:cNvSpPr/>
          <p:nvPr/>
        </p:nvSpPr>
        <p:spPr>
          <a:xfrm>
            <a:off x="1528549" y="3473355"/>
            <a:ext cx="832514" cy="24565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01238C0-28AD-EE49-A62C-40AB3BB321D4}"/>
              </a:ext>
            </a:extLst>
          </p:cNvPr>
          <p:cNvSpPr/>
          <p:nvPr/>
        </p:nvSpPr>
        <p:spPr>
          <a:xfrm>
            <a:off x="1619534" y="4314966"/>
            <a:ext cx="832514" cy="24565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049BEA7-7990-7448-9CB4-32C6A79A52AE}"/>
              </a:ext>
            </a:extLst>
          </p:cNvPr>
          <p:cNvSpPr txBox="1"/>
          <p:nvPr/>
        </p:nvSpPr>
        <p:spPr>
          <a:xfrm>
            <a:off x="762000" y="533400"/>
            <a:ext cx="36576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Note that Bal on CA is –127,691 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78AE9620-3698-C34B-9762-94A266EB6878}"/>
              </a:ext>
            </a:extLst>
          </p:cNvPr>
          <p:cNvSpPr/>
          <p:nvPr/>
        </p:nvSpPr>
        <p:spPr>
          <a:xfrm>
            <a:off x="5181600" y="5410200"/>
            <a:ext cx="832514" cy="24565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A40C549-2092-B64D-BBAA-E8A602F72FC5}"/>
              </a:ext>
            </a:extLst>
          </p:cNvPr>
          <p:cNvSpPr txBox="1"/>
          <p:nvPr/>
        </p:nvSpPr>
        <p:spPr>
          <a:xfrm>
            <a:off x="4114800" y="533400"/>
            <a:ext cx="25146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≅ 953.927 – 1,081,619 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939D5F4B-A1C2-D048-AA90-6496C4E60E81}"/>
              </a:ext>
            </a:extLst>
          </p:cNvPr>
          <p:cNvSpPr/>
          <p:nvPr/>
        </p:nvSpPr>
        <p:spPr>
          <a:xfrm>
            <a:off x="5181600" y="1066800"/>
            <a:ext cx="832514" cy="24565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4D0F392E-7A61-9C49-9433-407FFC225778}"/>
              </a:ext>
            </a:extLst>
          </p:cNvPr>
          <p:cNvSpPr/>
          <p:nvPr/>
        </p:nvSpPr>
        <p:spPr>
          <a:xfrm>
            <a:off x="5181600" y="1905000"/>
            <a:ext cx="832514" cy="24565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15E759B-F044-E94F-92AE-010A99E1D59C}"/>
              </a:ext>
            </a:extLst>
          </p:cNvPr>
          <p:cNvSpPr txBox="1"/>
          <p:nvPr/>
        </p:nvSpPr>
        <p:spPr>
          <a:xfrm>
            <a:off x="6553200" y="533400"/>
            <a:ext cx="251460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( = –127,692 )</a:t>
            </a:r>
          </a:p>
        </p:txBody>
      </p:sp>
    </p:spTree>
    <p:extLst>
      <p:ext uri="{BB962C8B-B14F-4D97-AF65-F5344CB8AC3E}">
        <p14:creationId xmlns:p14="http://schemas.microsoft.com/office/powerpoint/2010/main" val="2322855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1" grpId="0" animBg="1"/>
      <p:bldP spid="11" grpId="1" animBg="1"/>
      <p:bldP spid="12" grpId="0"/>
      <p:bldP spid="12" grpId="1"/>
      <p:bldP spid="13" grpId="0" animBg="1"/>
      <p:bldP spid="13" grpId="1" animBg="1"/>
      <p:bldP spid="14" grpId="0"/>
      <p:bldP spid="14" grpId="1"/>
      <p:bldP spid="15" grpId="0" animBg="1"/>
      <p:bldP spid="15" grpId="1" animBg="1"/>
      <p:bldP spid="16" grpId="0" animBg="1"/>
      <p:bldP spid="16" grpId="1" animBg="1"/>
      <p:bldP spid="17" grpId="0" animBg="1"/>
      <p:bldP spid="18" grpId="0" animBg="1"/>
      <p:bldP spid="18" grpId="1" animBg="1"/>
      <p:bldP spid="19" grpId="0" animBg="1"/>
      <p:bldP spid="20" grpId="0" animBg="1"/>
      <p:bldP spid="20" grpId="1" animBg="1"/>
      <p:bldP spid="21" grpId="0" animBg="1"/>
      <p:bldP spid="21" grpId="1" animBg="1"/>
      <p:bldP spid="2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7972EF5-4DA2-B04F-B777-58213C5DE2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2700" y="590550"/>
            <a:ext cx="6578600" cy="5676900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BE6960B3-10D7-B948-9B5B-9B9CDA6F76DE}"/>
              </a:ext>
            </a:extLst>
          </p:cNvPr>
          <p:cNvSpPr/>
          <p:nvPr/>
        </p:nvSpPr>
        <p:spPr>
          <a:xfrm>
            <a:off x="6096000" y="1447800"/>
            <a:ext cx="990600" cy="176965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77CA1A-5BB7-BE4B-94D9-0C3F4E961690}"/>
              </a:ext>
            </a:extLst>
          </p:cNvPr>
          <p:cNvSpPr txBox="1"/>
          <p:nvPr/>
        </p:nvSpPr>
        <p:spPr>
          <a:xfrm>
            <a:off x="6019800" y="1143000"/>
            <a:ext cx="2595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Trade War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22E6B63-633B-CC4A-A98D-E089C18FC30B}"/>
              </a:ext>
            </a:extLst>
          </p:cNvPr>
          <p:cNvSpPr/>
          <p:nvPr/>
        </p:nvSpPr>
        <p:spPr>
          <a:xfrm>
            <a:off x="7010400" y="1828800"/>
            <a:ext cx="457200" cy="176965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AF76CD-9930-5F41-BF8B-E91BE71B2537}"/>
              </a:ext>
            </a:extLst>
          </p:cNvPr>
          <p:cNvSpPr txBox="1"/>
          <p:nvPr/>
        </p:nvSpPr>
        <p:spPr>
          <a:xfrm>
            <a:off x="6629400" y="3505200"/>
            <a:ext cx="2595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Covid-19</a:t>
            </a:r>
          </a:p>
        </p:txBody>
      </p:sp>
    </p:spTree>
    <p:extLst>
      <p:ext uri="{BB962C8B-B14F-4D97-AF65-F5344CB8AC3E}">
        <p14:creationId xmlns:p14="http://schemas.microsoft.com/office/powerpoint/2010/main" val="2991551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E3539B9-900C-7B48-8A7B-1366022B41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457200"/>
            <a:ext cx="6705600" cy="59436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8208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D3B28C5-FF61-AD46-AD94-D2D43A32DB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4600" y="457200"/>
            <a:ext cx="6654800" cy="594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567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3594ED8-C7CA-9244-B5DE-4123466371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70028"/>
            <a:ext cx="9144000" cy="3317943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13CA0A89-58EB-F54C-95DA-086D97B4BF4F}"/>
              </a:ext>
            </a:extLst>
          </p:cNvPr>
          <p:cNvSpPr/>
          <p:nvPr/>
        </p:nvSpPr>
        <p:spPr>
          <a:xfrm>
            <a:off x="381000" y="1905000"/>
            <a:ext cx="457200" cy="381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6BE4D0-247A-4245-B599-580E694A9EBB}"/>
              </a:ext>
            </a:extLst>
          </p:cNvPr>
          <p:cNvSpPr txBox="1"/>
          <p:nvPr/>
        </p:nvSpPr>
        <p:spPr>
          <a:xfrm>
            <a:off x="609600" y="1447800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Note the zero.  This whole thing is negative – a </a:t>
            </a:r>
            <a:r>
              <a:rPr lang="en-US" u="sng" dirty="0">
                <a:solidFill>
                  <a:srgbClr val="FF0000"/>
                </a:solidFill>
              </a:rPr>
              <a:t>deficit!</a:t>
            </a:r>
            <a:r>
              <a:rPr lang="en-US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58440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74E0EE7-1C23-A247-9278-AD19ECEF5E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770028"/>
            <a:ext cx="9144000" cy="3317943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F3F2D86-0841-D040-A28A-C95A54BD4D38}"/>
              </a:ext>
            </a:extLst>
          </p:cNvPr>
          <p:cNvCxnSpPr>
            <a:cxnSpLocks/>
          </p:cNvCxnSpPr>
          <p:nvPr/>
        </p:nvCxnSpPr>
        <p:spPr>
          <a:xfrm>
            <a:off x="2209800" y="1600200"/>
            <a:ext cx="0" cy="2667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23FB7629-0A00-3E46-A187-E041A61448B9}"/>
              </a:ext>
            </a:extLst>
          </p:cNvPr>
          <p:cNvSpPr txBox="1"/>
          <p:nvPr/>
        </p:nvSpPr>
        <p:spPr>
          <a:xfrm>
            <a:off x="1828800" y="12192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Trump</a:t>
            </a:r>
          </a:p>
        </p:txBody>
      </p:sp>
      <p:sp>
        <p:nvSpPr>
          <p:cNvPr id="8" name="Left Brace 7">
            <a:extLst>
              <a:ext uri="{FF2B5EF4-FFF2-40B4-BE49-F238E27FC236}">
                <a16:creationId xmlns:a16="http://schemas.microsoft.com/office/drawing/2014/main" id="{F4A58194-D23A-D64A-B12F-0E5ECB0A85CD}"/>
              </a:ext>
            </a:extLst>
          </p:cNvPr>
          <p:cNvSpPr/>
          <p:nvPr/>
        </p:nvSpPr>
        <p:spPr>
          <a:xfrm rot="5400000">
            <a:off x="3966057" y="-156058"/>
            <a:ext cx="221283" cy="3581400"/>
          </a:xfrm>
          <a:prstGeom prst="leftBrace">
            <a:avLst>
              <a:gd name="adj1" fmla="val 24403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21C7711-9B79-F943-AAFC-12760EAFBF44}"/>
              </a:ext>
            </a:extLst>
          </p:cNvPr>
          <p:cNvSpPr txBox="1"/>
          <p:nvPr/>
        </p:nvSpPr>
        <p:spPr>
          <a:xfrm>
            <a:off x="2971800" y="114300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Deficit grew larger...</a:t>
            </a:r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0A27CB1F-697A-0E4C-B0DA-1C17031AD462}"/>
              </a:ext>
            </a:extLst>
          </p:cNvPr>
          <p:cNvSpPr/>
          <p:nvPr/>
        </p:nvSpPr>
        <p:spPr>
          <a:xfrm rot="5400000">
            <a:off x="6975958" y="491642"/>
            <a:ext cx="221283" cy="2286001"/>
          </a:xfrm>
          <a:prstGeom prst="leftBrace">
            <a:avLst>
              <a:gd name="adj1" fmla="val 24403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551A444-01E3-3D41-9023-27BCAF18DB42}"/>
              </a:ext>
            </a:extLst>
          </p:cNvPr>
          <p:cNvSpPr txBox="1"/>
          <p:nvPr/>
        </p:nvSpPr>
        <p:spPr>
          <a:xfrm>
            <a:off x="6019800" y="1143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…then smaller…</a:t>
            </a:r>
          </a:p>
        </p:txBody>
      </p:sp>
      <p:sp>
        <p:nvSpPr>
          <p:cNvPr id="13" name="Left Brace 12">
            <a:extLst>
              <a:ext uri="{FF2B5EF4-FFF2-40B4-BE49-F238E27FC236}">
                <a16:creationId xmlns:a16="http://schemas.microsoft.com/office/drawing/2014/main" id="{CAE9C751-BBE3-CF43-8F1E-A42F4DA6AC24}"/>
              </a:ext>
            </a:extLst>
          </p:cNvPr>
          <p:cNvSpPr/>
          <p:nvPr/>
        </p:nvSpPr>
        <p:spPr>
          <a:xfrm rot="5400000">
            <a:off x="8574843" y="1178756"/>
            <a:ext cx="221283" cy="911772"/>
          </a:xfrm>
          <a:prstGeom prst="leftBrace">
            <a:avLst>
              <a:gd name="adj1" fmla="val 24403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3BE5D5F-F425-EF42-9AA7-66AAD4B560CC}"/>
              </a:ext>
            </a:extLst>
          </p:cNvPr>
          <p:cNvSpPr txBox="1"/>
          <p:nvPr/>
        </p:nvSpPr>
        <p:spPr>
          <a:xfrm>
            <a:off x="7391400" y="11430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…then larger</a:t>
            </a:r>
          </a:p>
        </p:txBody>
      </p:sp>
    </p:spTree>
    <p:extLst>
      <p:ext uri="{BB962C8B-B14F-4D97-AF65-F5344CB8AC3E}">
        <p14:creationId xmlns:p14="http://schemas.microsoft.com/office/powerpoint/2010/main" val="933401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0" grpId="0"/>
      <p:bldP spid="10" grpId="1"/>
      <p:bldP spid="11" grpId="0" animBg="1"/>
      <p:bldP spid="11" grpId="1" animBg="1"/>
      <p:bldP spid="12" grpId="0"/>
      <p:bldP spid="12" grpId="1"/>
      <p:bldP spid="13" grpId="0" animBg="1"/>
      <p:bldP spid="13" grpId="1" animBg="1"/>
      <p:bldP spid="14" grpId="0"/>
      <p:bldP spid="14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BA4EC-037A-FD49-B734-69B513F2E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US Trade Deficit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648C91-E0E3-E64F-BF29-618ABC9090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Grew from about $2 billion in 1992 to almost $70 billion in 2006</a:t>
            </a:r>
          </a:p>
          <a:p>
            <a:r>
              <a:rPr lang="en-US" dirty="0"/>
              <a:t>Shrank in the recessions of 2001 &amp; 2008, but not 2020</a:t>
            </a:r>
          </a:p>
          <a:p>
            <a:r>
              <a:rPr lang="en-US" dirty="0"/>
              <a:t>Grew for Trump’s fist two years, then fell until 2020</a:t>
            </a:r>
          </a:p>
          <a:p>
            <a:r>
              <a:rPr lang="en-US" dirty="0"/>
              <a:t>Has grown to almost the 2006 level in 2020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47A6CA-DB62-E648-820A-EFE623C3F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DF34E9-4D07-284F-9B42-483926E55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524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A432D-6106-814E-989F-110D62737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DDA9A-4C7C-6942-BFE4-471C551B1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sz="2400" dirty="0"/>
              <a:t>Quiz 2</a:t>
            </a:r>
          </a:p>
          <a:p>
            <a:pPr lvl="1"/>
            <a:r>
              <a:rPr lang="en-US" sz="2000" dirty="0"/>
              <a:t>Missing figure (fixed for most of you)</a:t>
            </a:r>
          </a:p>
          <a:p>
            <a:pPr lvl="1"/>
            <a:r>
              <a:rPr lang="en-US" sz="2000" dirty="0"/>
              <a:t>My mistake in question 4 (should have been “small” country) (gave credit to all)</a:t>
            </a:r>
          </a:p>
          <a:p>
            <a:r>
              <a:rPr lang="en-US" sz="2400" dirty="0"/>
              <a:t>Papers</a:t>
            </a:r>
          </a:p>
          <a:p>
            <a:pPr lvl="1"/>
            <a:r>
              <a:rPr lang="en-US" sz="2000" dirty="0"/>
              <a:t>Group assignments in Canvas:  Files / Paper Assignments</a:t>
            </a:r>
          </a:p>
          <a:p>
            <a:pPr lvl="1"/>
            <a:r>
              <a:rPr lang="en-US" sz="2000" dirty="0"/>
              <a:t>Assignments are on website under Paper Assignments</a:t>
            </a:r>
          </a:p>
          <a:p>
            <a:pPr lvl="1"/>
            <a:r>
              <a:rPr lang="en-US" sz="2000" dirty="0"/>
              <a:t>First paper is due Thu, Oct 8, 8:30 AM on Canvas</a:t>
            </a:r>
          </a:p>
          <a:p>
            <a:pPr lvl="1"/>
            <a:r>
              <a:rPr lang="en-US" sz="2000" dirty="0"/>
              <a:t>Groups are set in Canvas; turn in once per group</a:t>
            </a:r>
          </a:p>
          <a:p>
            <a:r>
              <a:rPr lang="en-US" sz="2400" dirty="0"/>
              <a:t>Questions</a:t>
            </a:r>
          </a:p>
          <a:p>
            <a:pPr lvl="1"/>
            <a:r>
              <a:rPr lang="en-US" sz="2000" dirty="0"/>
              <a:t>At a request from one of you, I now put answer to the class discussion questions in Canvas, after the class where they may have been used.</a:t>
            </a:r>
          </a:p>
          <a:p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2B038D-53B3-3942-9AE5-318C0ACFC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A464EB-F4ED-DD4D-88B8-A74552DBE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77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0023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 distinguishes credits and debits in the balance of payments?</a:t>
            </a:r>
          </a:p>
          <a:p>
            <a:r>
              <a:rPr lang="en-US" sz="2800" dirty="0"/>
              <a:t>For which categories of transactions did credits exceed debits for the United States in 2009 (the year reported in KOM)?  </a:t>
            </a:r>
            <a:r>
              <a:rPr lang="en-US" sz="2400" dirty="0"/>
              <a:t>Trade in goods? Trade in services? Primary income?  Secondary income? Changes in asset holdings?</a:t>
            </a:r>
          </a:p>
          <a:p>
            <a:r>
              <a:rPr lang="en-US" sz="2800" dirty="0"/>
              <a:t>What mostly happened to current account transactions in Q1 of 2020 compared to Q1 of 2019?</a:t>
            </a:r>
            <a:endParaRPr lang="en-US" sz="2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582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Surpluses and Deficits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any </a:t>
            </a:r>
            <a:r>
              <a:rPr lang="en-US" u="sng" dirty="0"/>
              <a:t>subset</a:t>
            </a:r>
            <a:r>
              <a:rPr lang="en-US" dirty="0"/>
              <a:t> of transactions</a:t>
            </a:r>
          </a:p>
          <a:p>
            <a:pPr lvl="1"/>
            <a:r>
              <a:rPr lang="en-US" dirty="0"/>
              <a:t>“Surplus” is credits &gt; debits</a:t>
            </a:r>
          </a:p>
          <a:p>
            <a:pPr lvl="1"/>
            <a:r>
              <a:rPr lang="en-US" dirty="0"/>
              <a:t>“Deficit” is debits &gt; credits</a:t>
            </a:r>
          </a:p>
          <a:p>
            <a:r>
              <a:rPr lang="en-US" dirty="0"/>
              <a:t>Common “balances”:</a:t>
            </a:r>
          </a:p>
          <a:p>
            <a:pPr lvl="1"/>
            <a:r>
              <a:rPr lang="en-US" dirty="0"/>
              <a:t>Balance of Merchandise Trade (i.e., goods)</a:t>
            </a:r>
          </a:p>
          <a:p>
            <a:pPr lvl="1"/>
            <a:r>
              <a:rPr lang="en-US" dirty="0"/>
              <a:t>Balance on Goods and Services</a:t>
            </a:r>
          </a:p>
          <a:p>
            <a:pPr lvl="1"/>
            <a:r>
              <a:rPr lang="en-US" dirty="0"/>
              <a:t>Balance on Current Account</a:t>
            </a:r>
          </a:p>
          <a:p>
            <a:pPr lvl="1"/>
            <a:r>
              <a:rPr lang="en-US" dirty="0"/>
              <a:t>Balance on Financial Account</a:t>
            </a:r>
          </a:p>
          <a:p>
            <a:pPr lvl="2"/>
            <a:r>
              <a:rPr lang="en-US" dirty="0"/>
              <a:t>=Capital inflows minus capital outflows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8EB0A4-F2A2-BE41-AF96-4A23D83A8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4509F8-584B-1B4C-B6C5-11D1F3C1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541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They Add to Zero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If all transaction were captures perfectly, then all would add to zero</a:t>
            </a:r>
          </a:p>
          <a:p>
            <a:pPr marL="457200" lvl="1" indent="0">
              <a:buNone/>
            </a:pPr>
            <a:r>
              <a:rPr lang="en-US" sz="2400" dirty="0"/>
              <a:t>			∑ credits = ∑ debits</a:t>
            </a:r>
          </a:p>
          <a:p>
            <a:r>
              <a:rPr lang="en-US" sz="2800" dirty="0"/>
              <a:t>Thus</a:t>
            </a:r>
          </a:p>
          <a:p>
            <a:pPr marL="457200" lvl="1" indent="0">
              <a:buNone/>
            </a:pPr>
            <a:r>
              <a:rPr lang="en-US" sz="2400" dirty="0"/>
              <a:t>	Balance on Current Account</a:t>
            </a:r>
          </a:p>
          <a:p>
            <a:pPr marL="457200" lvl="1" indent="0">
              <a:buNone/>
            </a:pPr>
            <a:r>
              <a:rPr lang="en-US" sz="2400" dirty="0"/>
              <a:t>			+</a:t>
            </a:r>
          </a:p>
          <a:p>
            <a:pPr marL="457200" lvl="1" indent="0">
              <a:buNone/>
            </a:pPr>
            <a:r>
              <a:rPr lang="en-US" sz="2400" dirty="0"/>
              <a:t>	Balance on Financial Account</a:t>
            </a:r>
          </a:p>
          <a:p>
            <a:pPr marL="457200" lvl="1" indent="0">
              <a:buNone/>
            </a:pPr>
            <a:r>
              <a:rPr lang="en-US" sz="2400" dirty="0"/>
              <a:t>			= 0 </a:t>
            </a:r>
          </a:p>
          <a:p>
            <a:r>
              <a:rPr lang="en-US" sz="2000" dirty="0"/>
              <a:t>(If they don’t, there must be errors, hence “statistical discrepancy”)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8EB0A4-F2A2-BE41-AF96-4A23D83A8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4509F8-584B-1B4C-B6C5-11D1F3C1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15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They Add to Zero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Why?</a:t>
            </a:r>
          </a:p>
          <a:p>
            <a:pPr lvl="1"/>
            <a:r>
              <a:rPr lang="en-US" dirty="0"/>
              <a:t>Every actual transaction has two parts, and these cancel each other</a:t>
            </a:r>
          </a:p>
          <a:p>
            <a:pPr lvl="2"/>
            <a:r>
              <a:rPr lang="en-US" dirty="0"/>
              <a:t>Example:  I buy a book for $10 from the UK</a:t>
            </a:r>
          </a:p>
          <a:p>
            <a:pPr lvl="3"/>
            <a:r>
              <a:rPr lang="en-US" dirty="0"/>
              <a:t>That’s a US debit 0f $10</a:t>
            </a:r>
          </a:p>
          <a:p>
            <a:pPr lvl="3"/>
            <a:r>
              <a:rPr lang="en-US" dirty="0"/>
              <a:t>If the seller keeps the $10 cash, it’s an increase in that foreigner’s holdings of US assets (the $10 bill), a US credit</a:t>
            </a:r>
          </a:p>
          <a:p>
            <a:pPr lvl="3"/>
            <a:r>
              <a:rPr lang="en-US" dirty="0"/>
              <a:t>They may do many other things with the $10, but each of them would result in either a $10 US credit or reversing a $10 US debit</a:t>
            </a:r>
          </a:p>
          <a:p>
            <a:pPr lvl="3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8EB0A4-F2A2-BE41-AF96-4A23D83A8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4509F8-584B-1B4C-B6C5-11D1F3C1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41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They Add to Zero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Implication</a:t>
            </a:r>
          </a:p>
          <a:p>
            <a:pPr lvl="1"/>
            <a:r>
              <a:rPr lang="en-US" sz="2400" dirty="0"/>
              <a:t>A trade (or current account deficit) must be accompanied by </a:t>
            </a:r>
          </a:p>
          <a:p>
            <a:pPr lvl="2"/>
            <a:r>
              <a:rPr lang="en-US" sz="2000" dirty="0"/>
              <a:t>Financial account surplus</a:t>
            </a:r>
          </a:p>
          <a:p>
            <a:pPr lvl="2"/>
            <a:r>
              <a:rPr lang="en-US" sz="2000" dirty="0"/>
              <a:t>Thus net capital inflow</a:t>
            </a:r>
          </a:p>
          <a:p>
            <a:r>
              <a:rPr lang="en-US" sz="2800" dirty="0"/>
              <a:t>How does it happen?</a:t>
            </a:r>
          </a:p>
          <a:p>
            <a:pPr lvl="1"/>
            <a:r>
              <a:rPr lang="en-US" sz="2400" dirty="0"/>
              <a:t>Credits correspond to supply of foreign exchange</a:t>
            </a:r>
          </a:p>
          <a:p>
            <a:pPr lvl="1"/>
            <a:r>
              <a:rPr lang="en-US" sz="2400" dirty="0"/>
              <a:t>Debits correspond to demand for foreign exchange</a:t>
            </a:r>
          </a:p>
          <a:p>
            <a:pPr lvl="1"/>
            <a:r>
              <a:rPr lang="en-US" sz="2400" dirty="0"/>
              <a:t>So exchange-market equilibrium </a:t>
            </a:r>
          </a:p>
          <a:p>
            <a:pPr lvl="2"/>
            <a:r>
              <a:rPr lang="en-US" sz="2000" dirty="0"/>
              <a:t>Implies supply = demand</a:t>
            </a:r>
          </a:p>
          <a:p>
            <a:pPr lvl="2"/>
            <a:r>
              <a:rPr lang="en-US" sz="2000" dirty="0"/>
              <a:t>Implies credits = debits </a:t>
            </a:r>
          </a:p>
          <a:p>
            <a:pPr lvl="3"/>
            <a:endParaRPr lang="en-US" sz="18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8EB0A4-F2A2-BE41-AF96-4A23D83A8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4509F8-584B-1B4C-B6C5-11D1F3C1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5887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 Deficit Means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Recall (from macroeconomics) the definition of GDP</a:t>
            </a:r>
          </a:p>
          <a:p>
            <a:pPr lvl="1"/>
            <a:r>
              <a:rPr lang="en-US" dirty="0"/>
              <a:t>GDP = Y = C + I + G + (X – M)</a:t>
            </a:r>
          </a:p>
          <a:p>
            <a:pPr lvl="2"/>
            <a:r>
              <a:rPr lang="en-US" dirty="0"/>
              <a:t>(C + I + G) equals expenditure, E</a:t>
            </a:r>
          </a:p>
          <a:p>
            <a:pPr lvl="2"/>
            <a:r>
              <a:rPr lang="en-US" dirty="0"/>
              <a:t>(X–M) equals trade surplus</a:t>
            </a:r>
          </a:p>
          <a:p>
            <a:pPr lvl="1"/>
            <a:r>
              <a:rPr lang="en-US" dirty="0"/>
              <a:t>So:  </a:t>
            </a:r>
          </a:p>
          <a:p>
            <a:pPr marL="457200" lvl="1" indent="0">
              <a:buNone/>
            </a:pPr>
            <a:r>
              <a:rPr lang="en-US" dirty="0"/>
              <a:t>			X – M = Y – E</a:t>
            </a:r>
          </a:p>
          <a:p>
            <a:pPr lvl="1"/>
            <a:r>
              <a:rPr lang="en-US" dirty="0"/>
              <a:t>Trade surplus equals </a:t>
            </a:r>
          </a:p>
          <a:p>
            <a:pPr marL="457200" lvl="1" indent="0">
              <a:buNone/>
            </a:pPr>
            <a:r>
              <a:rPr lang="en-US" dirty="0"/>
              <a:t>		Income minus expenditure  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8EB0A4-F2A2-BE41-AF96-4A23D83A8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4509F8-584B-1B4C-B6C5-11D1F3C1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7C52F6-496F-EF40-935C-56936EC12A07}"/>
              </a:ext>
            </a:extLst>
          </p:cNvPr>
          <p:cNvSpPr/>
          <p:nvPr/>
        </p:nvSpPr>
        <p:spPr>
          <a:xfrm>
            <a:off x="3170712" y="4572000"/>
            <a:ext cx="2422566" cy="49876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8567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 Deficit Means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Interpretations of a trade deficit</a:t>
            </a:r>
          </a:p>
          <a:p>
            <a:pPr marL="914400" lvl="2" indent="0">
              <a:buNone/>
            </a:pPr>
            <a:r>
              <a:rPr lang="en-US" dirty="0"/>
              <a:t>	(as the US has had for decades)</a:t>
            </a:r>
          </a:p>
          <a:p>
            <a:pPr lvl="1"/>
            <a:r>
              <a:rPr lang="en-US" dirty="0"/>
              <a:t>We are spending more than our income</a:t>
            </a:r>
          </a:p>
          <a:p>
            <a:pPr lvl="1"/>
            <a:r>
              <a:rPr lang="en-US" dirty="0"/>
              <a:t>We are consuming more goods that we are producing</a:t>
            </a:r>
          </a:p>
          <a:p>
            <a:pPr lvl="1"/>
            <a:r>
              <a:rPr lang="en-US" dirty="0"/>
              <a:t>We are borrowing from (or selling assets to) foreigners 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8EB0A4-F2A2-BE41-AF96-4A23D83A8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4509F8-584B-1B4C-B6C5-11D1F3C1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5391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 Deficit Means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Interpretation</a:t>
            </a:r>
          </a:p>
          <a:p>
            <a:pPr lvl="1"/>
            <a:r>
              <a:rPr lang="en-US" sz="2400" dirty="0"/>
              <a:t>With T = net taxes, then Y–T is “disposable income”</a:t>
            </a:r>
          </a:p>
          <a:p>
            <a:pPr lvl="1"/>
            <a:r>
              <a:rPr lang="en-US" sz="2400" dirty="0"/>
              <a:t>Rearrange:  Y = C + I + G + (X – M)</a:t>
            </a:r>
          </a:p>
          <a:p>
            <a:pPr lvl="1"/>
            <a:r>
              <a:rPr lang="en-US" sz="2400" dirty="0"/>
              <a:t>(Y – T – C) + (T – G) = (X – M)</a:t>
            </a:r>
          </a:p>
          <a:p>
            <a:pPr lvl="1"/>
            <a:r>
              <a:rPr lang="en-US" sz="2400" dirty="0"/>
              <a:t>Private savings + Government saving = (X – M)</a:t>
            </a:r>
          </a:p>
          <a:p>
            <a:pPr lvl="1"/>
            <a:r>
              <a:rPr lang="en-US" sz="2400" dirty="0"/>
              <a:t>Thus</a:t>
            </a:r>
          </a:p>
          <a:p>
            <a:pPr marL="457200" lvl="1" indent="0">
              <a:buNone/>
            </a:pPr>
            <a:r>
              <a:rPr lang="en-US" sz="2400" dirty="0"/>
              <a:t>			</a:t>
            </a:r>
            <a:r>
              <a:rPr lang="en-US" dirty="0"/>
              <a:t>X – M = S – I</a:t>
            </a:r>
          </a:p>
          <a:p>
            <a:pPr marL="914400" lvl="2" indent="0">
              <a:buNone/>
            </a:pPr>
            <a:r>
              <a:rPr lang="en-US" dirty="0"/>
              <a:t>	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8EB0A4-F2A2-BE41-AF96-4A23D83A8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4509F8-584B-1B4C-B6C5-11D1F3C1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843C320-5EC6-944F-B2B7-A31E5666B725}"/>
              </a:ext>
            </a:extLst>
          </p:cNvPr>
          <p:cNvSpPr/>
          <p:nvPr/>
        </p:nvSpPr>
        <p:spPr>
          <a:xfrm>
            <a:off x="3123210" y="4381995"/>
            <a:ext cx="2422566" cy="498764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6330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 Deficit </a:t>
            </a:r>
            <a:r>
              <a:rPr lang="en-US" dirty="0">
                <a:solidFill>
                  <a:srgbClr val="FF0000"/>
                </a:solidFill>
              </a:rPr>
              <a:t>Does Not </a:t>
            </a:r>
            <a:r>
              <a:rPr lang="en-US" dirty="0"/>
              <a:t>Mean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That foreign trade barriers are hurting our exports</a:t>
            </a:r>
          </a:p>
          <a:p>
            <a:r>
              <a:rPr lang="en-US" sz="2800" dirty="0"/>
              <a:t>That other countries are engaged in unfair trade</a:t>
            </a:r>
          </a:p>
          <a:p>
            <a:r>
              <a:rPr lang="en-US" sz="2800" dirty="0"/>
              <a:t>That our firms are not competitive</a:t>
            </a:r>
          </a:p>
          <a:p>
            <a:r>
              <a:rPr lang="en-US" sz="2800" dirty="0"/>
              <a:t>That we are losing jobs to other countries</a:t>
            </a:r>
          </a:p>
          <a:p>
            <a:r>
              <a:rPr lang="en-US" sz="2800" dirty="0"/>
              <a:t>That we need to restrict trade</a:t>
            </a:r>
          </a:p>
          <a:p>
            <a:r>
              <a:rPr lang="en-US" sz="2800" dirty="0"/>
              <a:t>(But note that many disagree, including Trump and two of the optional readings:  Scott and </a:t>
            </a:r>
            <a:r>
              <a:rPr lang="en-US" sz="2800" dirty="0" err="1"/>
              <a:t>Mokhiber</a:t>
            </a:r>
            <a:r>
              <a:rPr lang="en-US" sz="2800" dirty="0"/>
              <a:t>, and Buffet)</a:t>
            </a:r>
          </a:p>
          <a:p>
            <a:endParaRPr lang="en-US" sz="2800" dirty="0"/>
          </a:p>
          <a:p>
            <a:endParaRPr lang="en-US" sz="2800" dirty="0"/>
          </a:p>
          <a:p>
            <a:pPr marL="457200" lvl="1" indent="0">
              <a:buNone/>
            </a:pPr>
            <a:endParaRPr lang="en-US" sz="240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8EB0A4-F2A2-BE41-AF96-4A23D83A8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6:  International Transactions  and the Trade Balance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4509F8-584B-1B4C-B6C5-11D1F3C1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277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A432D-6106-814E-989F-110D62737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6DDA9A-4C7C-6942-BFE4-471C551B17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200400" cy="4525963"/>
          </a:xfrm>
        </p:spPr>
        <p:txBody>
          <a:bodyPr/>
          <a:lstStyle/>
          <a:p>
            <a:r>
              <a:rPr lang="en-US" sz="2400" dirty="0"/>
              <a:t>Quiz 2, Question 9</a:t>
            </a:r>
          </a:p>
          <a:p>
            <a:pPr marL="0" indent="0">
              <a:buNone/>
            </a:pPr>
            <a:r>
              <a:rPr lang="en-US" sz="2400" dirty="0"/>
              <a:t>Increased revenue of suppliers is </a:t>
            </a:r>
            <a:r>
              <a:rPr lang="en-US" sz="2400" dirty="0" err="1"/>
              <a:t>e+f+b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Almost all answered only 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2B038D-53B3-3942-9AE5-318C0ACFC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A464EB-F4ED-DD4D-88B8-A74552DBE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390C95A-C54F-014B-966F-7FF0B1CCE567}"/>
              </a:ext>
            </a:extLst>
          </p:cNvPr>
          <p:cNvGrpSpPr/>
          <p:nvPr/>
        </p:nvGrpSpPr>
        <p:grpSpPr>
          <a:xfrm>
            <a:off x="3657600" y="1905000"/>
            <a:ext cx="4691976" cy="3874532"/>
            <a:chOff x="337224" y="1676400"/>
            <a:chExt cx="4691976" cy="3874532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ECDB4CA-3CBA-7A4E-B774-CCFFEBE23885}"/>
                </a:ext>
              </a:extLst>
            </p:cNvPr>
            <p:cNvCxnSpPr/>
            <p:nvPr/>
          </p:nvCxnSpPr>
          <p:spPr>
            <a:xfrm flipV="1">
              <a:off x="1447800" y="5181600"/>
              <a:ext cx="3124200" cy="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1F8051CE-6278-254C-A21D-62261D1511D3}"/>
                </a:ext>
              </a:extLst>
            </p:cNvPr>
            <p:cNvCxnSpPr/>
            <p:nvPr/>
          </p:nvCxnSpPr>
          <p:spPr>
            <a:xfrm flipV="1">
              <a:off x="1447800" y="1828800"/>
              <a:ext cx="0" cy="33528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870C0E4-7DFC-6D4C-8DCF-11C682BFB9C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48367" y="1981200"/>
              <a:ext cx="1528233" cy="25781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34B3F63-EBE6-5E42-B7F7-B2EF791C87FC}"/>
                </a:ext>
              </a:extLst>
            </p:cNvPr>
            <p:cNvCxnSpPr/>
            <p:nvPr/>
          </p:nvCxnSpPr>
          <p:spPr>
            <a:xfrm flipH="1" flipV="1">
              <a:off x="2743200" y="1981200"/>
              <a:ext cx="1371600" cy="266700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3DE152F-AF91-0C4B-B23D-E39A558B1264}"/>
                </a:ext>
              </a:extLst>
            </p:cNvPr>
            <p:cNvSpPr txBox="1"/>
            <p:nvPr/>
          </p:nvSpPr>
          <p:spPr>
            <a:xfrm>
              <a:off x="1066800" y="16764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068A11A-6B0E-774B-B565-47B125944902}"/>
                </a:ext>
              </a:extLst>
            </p:cNvPr>
            <p:cNvSpPr txBox="1"/>
            <p:nvPr/>
          </p:nvSpPr>
          <p:spPr>
            <a:xfrm>
              <a:off x="2030506" y="4414221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/>
                <a:t>b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1B1DB96-902D-9D49-AFC7-87CD7E5EC9FD}"/>
                </a:ext>
              </a:extLst>
            </p:cNvPr>
            <p:cNvSpPr txBox="1"/>
            <p:nvPr/>
          </p:nvSpPr>
          <p:spPr>
            <a:xfrm>
              <a:off x="4114800" y="4495800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3DD27BE-DE30-344F-AF60-5BE78828114D}"/>
                </a:ext>
              </a:extLst>
            </p:cNvPr>
            <p:cNvSpPr txBox="1"/>
            <p:nvPr/>
          </p:nvSpPr>
          <p:spPr>
            <a:xfrm>
              <a:off x="4343400" y="51816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760B145-BFC5-AE4D-ADE6-080C5B209EF8}"/>
                </a:ext>
              </a:extLst>
            </p:cNvPr>
            <p:cNvCxnSpPr/>
            <p:nvPr/>
          </p:nvCxnSpPr>
          <p:spPr>
            <a:xfrm>
              <a:off x="1447800" y="4038600"/>
              <a:ext cx="3048000" cy="0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183186D-0CE8-0747-A6D9-D3C3D9CFFAA1}"/>
                </a:ext>
              </a:extLst>
            </p:cNvPr>
            <p:cNvSpPr txBox="1"/>
            <p:nvPr/>
          </p:nvSpPr>
          <p:spPr>
            <a:xfrm>
              <a:off x="990600" y="3886200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</a:t>
              </a:r>
              <a:r>
                <a:rPr lang="en-US" baseline="-25000" dirty="0"/>
                <a:t>W</a:t>
              </a:r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FA739BC-35BC-5C43-A4A2-CCA7E7323FD2}"/>
                </a:ext>
              </a:extLst>
            </p:cNvPr>
            <p:cNvCxnSpPr>
              <a:cxnSpLocks/>
            </p:cNvCxnSpPr>
            <p:nvPr/>
          </p:nvCxnSpPr>
          <p:spPr>
            <a:xfrm>
              <a:off x="2057400" y="4038600"/>
              <a:ext cx="0" cy="1143000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D9B22A28-3B54-9D4D-80B0-2201DF6E033F}"/>
                </a:ext>
              </a:extLst>
            </p:cNvPr>
            <p:cNvCxnSpPr>
              <a:cxnSpLocks/>
            </p:cNvCxnSpPr>
            <p:nvPr/>
          </p:nvCxnSpPr>
          <p:spPr>
            <a:xfrm>
              <a:off x="3810000" y="4038600"/>
              <a:ext cx="0" cy="1143000"/>
            </a:xfrm>
            <a:prstGeom prst="line">
              <a:avLst/>
            </a:prstGeom>
            <a:ln>
              <a:solidFill>
                <a:schemeClr val="tx1"/>
              </a:solidFill>
              <a:prstDash val="lg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FE22A25-AFB2-294A-827D-71B352E3E38F}"/>
                </a:ext>
              </a:extLst>
            </p:cNvPr>
            <p:cNvSpPr txBox="1"/>
            <p:nvPr/>
          </p:nvSpPr>
          <p:spPr>
            <a:xfrm>
              <a:off x="1752600" y="51816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30000" dirty="0"/>
                <a:t>S</a:t>
              </a:r>
              <a:r>
                <a:rPr lang="en-US" baseline="-25000" dirty="0"/>
                <a:t>0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2510230-61E9-3E4A-864E-21DD35B32335}"/>
                </a:ext>
              </a:extLst>
            </p:cNvPr>
            <p:cNvSpPr txBox="1"/>
            <p:nvPr/>
          </p:nvSpPr>
          <p:spPr>
            <a:xfrm>
              <a:off x="3657600" y="51816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Q</a:t>
              </a:r>
              <a:r>
                <a:rPr lang="en-US" baseline="30000" dirty="0"/>
                <a:t>D</a:t>
              </a:r>
              <a:r>
                <a:rPr lang="en-US" baseline="-25000" dirty="0"/>
                <a:t>0</a:t>
              </a: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5D973856-E237-0B4E-B898-A8CE03E84F90}"/>
                </a:ext>
              </a:extLst>
            </p:cNvPr>
            <p:cNvCxnSpPr/>
            <p:nvPr/>
          </p:nvCxnSpPr>
          <p:spPr>
            <a:xfrm>
              <a:off x="1447800" y="3657600"/>
              <a:ext cx="3048000" cy="0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819FE5D-C99C-5946-9523-153ED5B6EC77}"/>
                </a:ext>
              </a:extLst>
            </p:cNvPr>
            <p:cNvCxnSpPr>
              <a:cxnSpLocks/>
            </p:cNvCxnSpPr>
            <p:nvPr/>
          </p:nvCxnSpPr>
          <p:spPr>
            <a:xfrm>
              <a:off x="2286000" y="3657600"/>
              <a:ext cx="0" cy="1524000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EB62421-ACB4-914C-893F-4F0E64125D00}"/>
                </a:ext>
              </a:extLst>
            </p:cNvPr>
            <p:cNvCxnSpPr>
              <a:cxnSpLocks/>
            </p:cNvCxnSpPr>
            <p:nvPr/>
          </p:nvCxnSpPr>
          <p:spPr>
            <a:xfrm>
              <a:off x="3581400" y="3657600"/>
              <a:ext cx="0" cy="1524000"/>
            </a:xfrm>
            <a:prstGeom prst="line">
              <a:avLst/>
            </a:prstGeom>
            <a:ln>
              <a:solidFill>
                <a:srgbClr val="FF0000"/>
              </a:solidFill>
              <a:prstDash val="lg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CD61726-79B4-994B-8C73-49444DB212AB}"/>
                </a:ext>
              </a:extLst>
            </p:cNvPr>
            <p:cNvSpPr txBox="1"/>
            <p:nvPr/>
          </p:nvSpPr>
          <p:spPr>
            <a:xfrm>
              <a:off x="2133600" y="51816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Q</a:t>
              </a:r>
              <a:r>
                <a:rPr lang="en-US" baseline="30000" dirty="0">
                  <a:solidFill>
                    <a:srgbClr val="FF0000"/>
                  </a:solidFill>
                </a:rPr>
                <a:t>S</a:t>
              </a:r>
              <a:r>
                <a:rPr lang="en-US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624811B-6770-D64D-BDCA-1B1977366FA3}"/>
                </a:ext>
              </a:extLst>
            </p:cNvPr>
            <p:cNvSpPr txBox="1"/>
            <p:nvPr/>
          </p:nvSpPr>
          <p:spPr>
            <a:xfrm>
              <a:off x="3276600" y="51816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Q</a:t>
              </a:r>
              <a:r>
                <a:rPr lang="en-US" baseline="30000" dirty="0">
                  <a:solidFill>
                    <a:srgbClr val="FF0000"/>
                  </a:solidFill>
                </a:rPr>
                <a:t>D</a:t>
              </a:r>
              <a:r>
                <a:rPr lang="en-US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A2DA2DAA-C7B4-144A-96B1-E983A5E5D8E8}"/>
                </a:ext>
              </a:extLst>
            </p:cNvPr>
            <p:cNvSpPr txBox="1"/>
            <p:nvPr/>
          </p:nvSpPr>
          <p:spPr>
            <a:xfrm>
              <a:off x="3276600" y="18288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S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B48B009D-E5F3-3240-BFA4-7D8E35B441F4}"/>
                </a:ext>
              </a:extLst>
            </p:cNvPr>
            <p:cNvSpPr txBox="1"/>
            <p:nvPr/>
          </p:nvSpPr>
          <p:spPr>
            <a:xfrm>
              <a:off x="1600200" y="44958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/>
                <a:t>a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96DFA127-CADA-3A45-A070-F7312D227601}"/>
                </a:ext>
              </a:extLst>
            </p:cNvPr>
            <p:cNvSpPr txBox="1"/>
            <p:nvPr/>
          </p:nvSpPr>
          <p:spPr>
            <a:xfrm>
              <a:off x="2743200" y="44196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/>
                <a:t>c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2C4180E-E389-484B-9F71-D201AFD62C93}"/>
                </a:ext>
              </a:extLst>
            </p:cNvPr>
            <p:cNvSpPr txBox="1"/>
            <p:nvPr/>
          </p:nvSpPr>
          <p:spPr>
            <a:xfrm>
              <a:off x="3543748" y="4408842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/>
                <a:t>d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BC4CCA3-8A8D-8546-9CC3-0214FF08104C}"/>
                </a:ext>
              </a:extLst>
            </p:cNvPr>
            <p:cNvSpPr txBox="1"/>
            <p:nvPr/>
          </p:nvSpPr>
          <p:spPr>
            <a:xfrm>
              <a:off x="1600200" y="36576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/>
                <a:t>e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48619B5F-ED1A-0240-8C92-890D4B7DDB87}"/>
                </a:ext>
              </a:extLst>
            </p:cNvPr>
            <p:cNvSpPr txBox="1"/>
            <p:nvPr/>
          </p:nvSpPr>
          <p:spPr>
            <a:xfrm>
              <a:off x="2743200" y="36576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/>
                <a:t>g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7B2A35E9-EB21-7A41-8DAE-86AC2EC3C796}"/>
                </a:ext>
              </a:extLst>
            </p:cNvPr>
            <p:cNvSpPr txBox="1"/>
            <p:nvPr/>
          </p:nvSpPr>
          <p:spPr>
            <a:xfrm>
              <a:off x="2084294" y="3701527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/>
                <a:t>f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281EA966-ABBC-4C48-91D2-E68BD4B19478}"/>
                </a:ext>
              </a:extLst>
            </p:cNvPr>
            <p:cNvSpPr txBox="1"/>
            <p:nvPr/>
          </p:nvSpPr>
          <p:spPr>
            <a:xfrm>
              <a:off x="3505200" y="37338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/>
                <a:t>h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D8E0E55C-572E-AB4E-9185-D2608555C44B}"/>
                </a:ext>
              </a:extLst>
            </p:cNvPr>
            <p:cNvSpPr txBox="1"/>
            <p:nvPr/>
          </p:nvSpPr>
          <p:spPr>
            <a:xfrm>
              <a:off x="337224" y="3435483"/>
              <a:ext cx="116731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rgbClr val="FF0000"/>
                  </a:solidFill>
                </a:rPr>
                <a:t>P</a:t>
              </a:r>
              <a:r>
                <a:rPr lang="en-US" baseline="-25000" dirty="0">
                  <a:solidFill>
                    <a:srgbClr val="FF0000"/>
                  </a:solidFill>
                </a:rPr>
                <a:t>W </a:t>
              </a:r>
              <a:r>
                <a:rPr lang="en-US" dirty="0">
                  <a:solidFill>
                    <a:srgbClr val="FF0000"/>
                  </a:solidFill>
                </a:rPr>
                <a:t>+t=P</a:t>
              </a:r>
              <a:r>
                <a:rPr lang="en-US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421223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4046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must credits and debits exactly offset if measured accurately?</a:t>
            </a:r>
          </a:p>
          <a:p>
            <a:r>
              <a:rPr lang="en-US" dirty="0"/>
              <a:t>KOM defines a country’s current account surplus as its exports minus its imports.  Why is this also said to equal “net foreign investment”?</a:t>
            </a:r>
          </a:p>
          <a:p>
            <a:r>
              <a:rPr lang="en-US" dirty="0"/>
              <a:t>What are, and what are not, the implications of a trade deficit?  Jobs?  Debt?  Trade barriers?  Competitiveness?</a:t>
            </a:r>
          </a:p>
          <a:p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5428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 Deficit Means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a trade (or current account) deficit good or bad?</a:t>
            </a:r>
          </a:p>
          <a:p>
            <a:pPr lvl="1"/>
            <a:r>
              <a:rPr lang="en-US" dirty="0"/>
              <a:t>It depends</a:t>
            </a:r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8EB0A4-F2A2-BE41-AF96-4A23D83A8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4509F8-584B-1B4C-B6C5-11D1F3C1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8658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0159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from Obstfeld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a country with a trade deficit losing from trade?</a:t>
            </a:r>
          </a:p>
          <a:p>
            <a:r>
              <a:rPr lang="en-US" dirty="0"/>
              <a:t>What determines a country’s bilateral deficits and surpluses?</a:t>
            </a:r>
          </a:p>
          <a:p>
            <a:r>
              <a:rPr lang="en-US" dirty="0"/>
              <a:t>Why does the fact that the US was at full employment matter for the discussion in Obstfeld?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2128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Balanced Trade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course we will assume either</a:t>
            </a:r>
          </a:p>
          <a:p>
            <a:pPr lvl="1"/>
            <a:r>
              <a:rPr lang="en-US" dirty="0"/>
              <a:t>Trade is balanced, or</a:t>
            </a:r>
          </a:p>
          <a:p>
            <a:pPr lvl="1"/>
            <a:r>
              <a:rPr lang="en-US" dirty="0"/>
              <a:t>The trade imbalance does not change</a:t>
            </a:r>
          </a:p>
          <a:p>
            <a:r>
              <a:rPr lang="en-US" dirty="0"/>
              <a:t>Why?</a:t>
            </a:r>
          </a:p>
          <a:p>
            <a:pPr lvl="1"/>
            <a:r>
              <a:rPr lang="en-US" dirty="0"/>
              <a:t>Because the trade imbalance depends </a:t>
            </a:r>
          </a:p>
          <a:p>
            <a:pPr lvl="2"/>
            <a:r>
              <a:rPr lang="en-US" dirty="0"/>
              <a:t>On macroeconomic factors, such as monetary and fiscal policies</a:t>
            </a:r>
          </a:p>
          <a:p>
            <a:pPr lvl="2"/>
            <a:r>
              <a:rPr lang="en-US" dirty="0"/>
              <a:t>Not on the trade policies will are studying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8EB0A4-F2A2-BE41-AF96-4A23D83A8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4509F8-584B-1B4C-B6C5-11D1F3C1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1258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336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Bit of Macroeconomics</a:t>
            </a:r>
          </a:p>
          <a:p>
            <a:r>
              <a:rPr lang="en-US" dirty="0"/>
              <a:t>The Balance of Payments Accounts</a:t>
            </a:r>
          </a:p>
          <a:p>
            <a:r>
              <a:rPr lang="en-US" dirty="0"/>
              <a:t>Surpluses and Deficits</a:t>
            </a:r>
          </a:p>
          <a:p>
            <a:r>
              <a:rPr lang="en-US" dirty="0"/>
              <a:t>They Add to Zero</a:t>
            </a:r>
          </a:p>
          <a:p>
            <a:r>
              <a:rPr lang="en-US" dirty="0"/>
              <a:t>What a Deficit Means</a:t>
            </a:r>
          </a:p>
          <a:p>
            <a:r>
              <a:rPr lang="en-US" dirty="0"/>
              <a:t>The Assumption of Balanced Trade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8EB0A4-F2A2-BE41-AF96-4A23D83A8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4509F8-584B-1B4C-B6C5-11D1F3C1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991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Bit of Macroeconomics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KOM:</a:t>
            </a:r>
          </a:p>
          <a:p>
            <a:pPr marL="457200" lvl="1" indent="0">
              <a:buNone/>
            </a:pPr>
            <a:r>
              <a:rPr lang="en-US" dirty="0"/>
              <a:t>			Y = C + I + G + (X – M)</a:t>
            </a:r>
          </a:p>
          <a:p>
            <a:pPr lvl="1"/>
            <a:r>
              <a:rPr lang="en-US" dirty="0"/>
              <a:t>Where</a:t>
            </a:r>
          </a:p>
          <a:p>
            <a:pPr lvl="2"/>
            <a:r>
              <a:rPr lang="en-US" dirty="0"/>
              <a:t>Y = GDP = Gross Domestic Product</a:t>
            </a:r>
          </a:p>
          <a:p>
            <a:pPr lvl="2"/>
            <a:r>
              <a:rPr lang="en-US" dirty="0"/>
              <a:t>C = Consumption</a:t>
            </a:r>
          </a:p>
          <a:p>
            <a:pPr lvl="2"/>
            <a:r>
              <a:rPr lang="en-US" dirty="0"/>
              <a:t>I = Investment</a:t>
            </a:r>
          </a:p>
          <a:p>
            <a:pPr lvl="2"/>
            <a:r>
              <a:rPr lang="en-US" dirty="0"/>
              <a:t>G = Government purchases</a:t>
            </a:r>
          </a:p>
          <a:p>
            <a:pPr lvl="2"/>
            <a:r>
              <a:rPr lang="en-US" dirty="0"/>
              <a:t>X = Exports</a:t>
            </a:r>
          </a:p>
          <a:p>
            <a:pPr lvl="2"/>
            <a:r>
              <a:rPr lang="en-US" dirty="0"/>
              <a:t>M = Imports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8EB0A4-F2A2-BE41-AF96-4A23D83A8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4509F8-584B-1B4C-B6C5-11D1F3C1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175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Bit of Macroeconomics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GDP measures</a:t>
            </a:r>
          </a:p>
          <a:p>
            <a:pPr lvl="1"/>
            <a:r>
              <a:rPr lang="en-US" sz="2400" dirty="0"/>
              <a:t>The economy’s output of goods and services</a:t>
            </a:r>
          </a:p>
          <a:p>
            <a:pPr lvl="1"/>
            <a:r>
              <a:rPr lang="en-US" sz="2400" dirty="0"/>
              <a:t>Essentially the same as National Income</a:t>
            </a:r>
          </a:p>
          <a:p>
            <a:pPr lvl="1"/>
            <a:r>
              <a:rPr lang="en-US" sz="2400" dirty="0"/>
              <a:t>GDP is positively related to, but </a:t>
            </a:r>
            <a:r>
              <a:rPr lang="en-US" sz="2400" u="sng" dirty="0"/>
              <a:t>not</a:t>
            </a:r>
            <a:r>
              <a:rPr lang="en-US" sz="2400" dirty="0"/>
              <a:t> the same as</a:t>
            </a:r>
          </a:p>
          <a:p>
            <a:pPr lvl="2"/>
            <a:r>
              <a:rPr lang="en-US" sz="2000" dirty="0"/>
              <a:t>Employment</a:t>
            </a:r>
          </a:p>
          <a:p>
            <a:pPr lvl="2"/>
            <a:r>
              <a:rPr lang="en-US" sz="2000" dirty="0"/>
              <a:t>Welfare</a:t>
            </a:r>
          </a:p>
          <a:p>
            <a:pPr lvl="2"/>
            <a:r>
              <a:rPr lang="en-US" sz="2000" dirty="0"/>
              <a:t>Happiness</a:t>
            </a:r>
          </a:p>
          <a:p>
            <a:pPr lvl="1"/>
            <a:r>
              <a:rPr lang="en-US" sz="2400" dirty="0"/>
              <a:t>And there are problems even with measuring output.  E.g., it misses all that we produce in our homes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8EB0A4-F2A2-BE41-AF96-4A23D83A8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4509F8-584B-1B4C-B6C5-11D1F3C1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393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044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What’s the difference between GNP and GDP? </a:t>
            </a:r>
          </a:p>
          <a:p>
            <a:r>
              <a:rPr lang="en-US" dirty="0"/>
              <a:t>Why does GNP (or GDP) only include consumption of final goods, not firms’ purchases of intermediate inputs?</a:t>
            </a:r>
          </a:p>
          <a:p>
            <a:r>
              <a:rPr lang="en-US" dirty="0"/>
              <a:t>Why are imports subtracted from C+I+G+X–M in calculating GDP?  Is it because imports cause unemployment?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543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The Balance of Payments Accounts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Recording International Transactions</a:t>
            </a:r>
          </a:p>
          <a:p>
            <a:pPr lvl="1"/>
            <a:r>
              <a:rPr lang="en-US" dirty="0"/>
              <a:t>Credits versus debits</a:t>
            </a:r>
          </a:p>
          <a:p>
            <a:pPr lvl="2"/>
            <a:r>
              <a:rPr lang="en-US" dirty="0"/>
              <a:t>Credits correspond to payments that would flow </a:t>
            </a:r>
            <a:r>
              <a:rPr lang="en-US" u="sng" dirty="0"/>
              <a:t>into</a:t>
            </a:r>
            <a:r>
              <a:rPr lang="en-US" dirty="0"/>
              <a:t> the country</a:t>
            </a:r>
          </a:p>
          <a:p>
            <a:pPr lvl="3"/>
            <a:r>
              <a:rPr lang="en-US" dirty="0"/>
              <a:t>Exports</a:t>
            </a:r>
          </a:p>
          <a:p>
            <a:pPr lvl="3"/>
            <a:r>
              <a:rPr lang="en-US" dirty="0"/>
              <a:t>Borrowing from foreigners</a:t>
            </a:r>
          </a:p>
          <a:p>
            <a:pPr lvl="3"/>
            <a:r>
              <a:rPr lang="en-US" dirty="0"/>
              <a:t>Collection of interest and dividends from foreigners</a:t>
            </a:r>
          </a:p>
          <a:p>
            <a:pPr lvl="2"/>
            <a:r>
              <a:rPr lang="en-US" dirty="0"/>
              <a:t>Debits correspond to payments that would flow </a:t>
            </a:r>
            <a:r>
              <a:rPr lang="en-US" u="sng" dirty="0"/>
              <a:t>out of</a:t>
            </a:r>
            <a:r>
              <a:rPr lang="en-US" dirty="0"/>
              <a:t> the country</a:t>
            </a:r>
          </a:p>
          <a:p>
            <a:pPr lvl="3"/>
            <a:r>
              <a:rPr lang="en-US" dirty="0"/>
              <a:t>Imports, etc.</a:t>
            </a:r>
          </a:p>
          <a:p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8EB0A4-F2A2-BE41-AF96-4A23D83A8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6:  International Transactions  and the Trade Balance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4509F8-584B-1B4C-B6C5-11D1F3C1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34758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83760</TotalTime>
  <Words>2032</Words>
  <Application>Microsoft Macintosh PowerPoint</Application>
  <PresentationFormat>On-screen Show (4:3)</PresentationFormat>
  <Paragraphs>313</Paragraphs>
  <Slides>36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9" baseType="lpstr">
      <vt:lpstr>ＭＳ Ｐゴシック</vt:lpstr>
      <vt:lpstr>Arial</vt:lpstr>
      <vt:lpstr>Default Design</vt:lpstr>
      <vt:lpstr>Class 6  International Transactions  and the Trade Balance  by Alan V. Deardorff University of Michigan 2020</vt:lpstr>
      <vt:lpstr>Announcements</vt:lpstr>
      <vt:lpstr>Announcements</vt:lpstr>
      <vt:lpstr>Outline</vt:lpstr>
      <vt:lpstr>A Bit of Macroeconomics</vt:lpstr>
      <vt:lpstr>A Bit of Macroeconomics</vt:lpstr>
      <vt:lpstr>Pause for Discussion</vt:lpstr>
      <vt:lpstr>Questions</vt:lpstr>
      <vt:lpstr>The Balance of Payments Accounts</vt:lpstr>
      <vt:lpstr>The Balance of Payments Accounts</vt:lpstr>
      <vt:lpstr>The Balance of Payments Accounts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US Trade Deficit</vt:lpstr>
      <vt:lpstr>Pause for Discussion</vt:lpstr>
      <vt:lpstr>Questions</vt:lpstr>
      <vt:lpstr>Surpluses and Deficits</vt:lpstr>
      <vt:lpstr>They Add to Zero</vt:lpstr>
      <vt:lpstr>They Add to Zero</vt:lpstr>
      <vt:lpstr>They Add to Zero</vt:lpstr>
      <vt:lpstr>What a Deficit Means</vt:lpstr>
      <vt:lpstr>What a Deficit Means</vt:lpstr>
      <vt:lpstr>What a Deficit Means</vt:lpstr>
      <vt:lpstr>What a Deficit Does Not Mean</vt:lpstr>
      <vt:lpstr>Pause for Discussion</vt:lpstr>
      <vt:lpstr>Questions</vt:lpstr>
      <vt:lpstr>What a Deficit Means</vt:lpstr>
      <vt:lpstr>Pause for Discussion</vt:lpstr>
      <vt:lpstr>Questions from Obstfeld</vt:lpstr>
      <vt:lpstr>Balanced Trade</vt:lpstr>
      <vt:lpstr>PowerPoint Presentation</vt:lpstr>
    </vt:vector>
  </TitlesOfParts>
  <Company>University of Michigan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Microsoft Office User</cp:lastModifiedBy>
  <cp:revision>172</cp:revision>
  <cp:lastPrinted>2020-09-19T21:10:19Z</cp:lastPrinted>
  <dcterms:created xsi:type="dcterms:W3CDTF">2011-01-03T19:29:08Z</dcterms:created>
  <dcterms:modified xsi:type="dcterms:W3CDTF">2020-09-21T20:06:14Z</dcterms:modified>
</cp:coreProperties>
</file>